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4"/>
  </p:notesMasterIdLst>
  <p:sldIdLst>
    <p:sldId id="256" r:id="rId5"/>
    <p:sldId id="257" r:id="rId6"/>
    <p:sldId id="265" r:id="rId7"/>
    <p:sldId id="258" r:id="rId8"/>
    <p:sldId id="259" r:id="rId9"/>
    <p:sldId id="260" r:id="rId10"/>
    <p:sldId id="263" r:id="rId11"/>
    <p:sldId id="264" r:id="rId12"/>
    <p:sldId id="262" r:id="rId13"/>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Canva Sans Bold" panose="020B0803030501040103" pitchFamily="34" charset="0"/>
      <p:regular r:id="rId19"/>
      <p:bold r:id="rId20"/>
    </p:embeddedFont>
    <p:embeddedFont>
      <p:font typeface="Helios Extended" panose="02000505040000020004" pitchFamily="2"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093BAF-A413-81A0-E79E-EF4B3CEFD8AB}" name="Shiva Mozaffarian" initials="SM" userId="S::shiva@avac.org::f4beaad2-a706-4bf3-ae04-d0504ce6672c" providerId="AD"/>
  <p188:author id="{35FD1BEC-12F3-4F4B-094B-EFF9B0F30DEF}" name="Alison Footman" initials="" userId="S::Alison@avac.org::bec9e975-3c20-429a-82f2-5031ef14518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p:cViewPr varScale="1">
        <p:scale>
          <a:sx n="71" d="100"/>
          <a:sy n="71" d="100"/>
        </p:scale>
        <p:origin x="76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Footman" userId="bec9e975-3c20-429a-82f2-5031ef145182" providerId="ADAL" clId="{2EDB8643-5049-3B49-AF97-3618A6428624}"/>
    <pc:docChg chg="custSel modSld">
      <pc:chgData name="Alison Footman" userId="bec9e975-3c20-429a-82f2-5031ef145182" providerId="ADAL" clId="{2EDB8643-5049-3B49-AF97-3618A6428624}" dt="2023-10-01T22:08:25.633" v="1" actId="478"/>
      <pc:docMkLst>
        <pc:docMk/>
      </pc:docMkLst>
      <pc:sldChg chg="delSp mod">
        <pc:chgData name="Alison Footman" userId="bec9e975-3c20-429a-82f2-5031ef145182" providerId="ADAL" clId="{2EDB8643-5049-3B49-AF97-3618A6428624}" dt="2023-10-01T22:08:22.004" v="0" actId="478"/>
        <pc:sldMkLst>
          <pc:docMk/>
          <pc:sldMk cId="0" sldId="257"/>
        </pc:sldMkLst>
        <pc:spChg chg="del">
          <ac:chgData name="Alison Footman" userId="bec9e975-3c20-429a-82f2-5031ef145182" providerId="ADAL" clId="{2EDB8643-5049-3B49-AF97-3618A6428624}" dt="2023-10-01T22:08:22.004" v="0" actId="478"/>
          <ac:spMkLst>
            <pc:docMk/>
            <pc:sldMk cId="0" sldId="257"/>
            <ac:spMk id="5" creationId="{00000000-0000-0000-0000-000000000000}"/>
          </ac:spMkLst>
        </pc:spChg>
      </pc:sldChg>
      <pc:sldChg chg="delSp mod">
        <pc:chgData name="Alison Footman" userId="bec9e975-3c20-429a-82f2-5031ef145182" providerId="ADAL" clId="{2EDB8643-5049-3B49-AF97-3618A6428624}" dt="2023-10-01T22:08:25.633" v="1" actId="478"/>
        <pc:sldMkLst>
          <pc:docMk/>
          <pc:sldMk cId="4100388270" sldId="265"/>
        </pc:sldMkLst>
        <pc:spChg chg="del">
          <ac:chgData name="Alison Footman" userId="bec9e975-3c20-429a-82f2-5031ef145182" providerId="ADAL" clId="{2EDB8643-5049-3B49-AF97-3618A6428624}" dt="2023-10-01T22:08:25.633" v="1" actId="478"/>
          <ac:spMkLst>
            <pc:docMk/>
            <pc:sldMk cId="4100388270" sldId="265"/>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4155A6-497A-4AD9-A469-D56E9C9054AB}" type="datetimeFigureOut">
              <a:rPr lang="en-US" smtClean="0"/>
              <a:t>10/1/23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11DC9B-C309-4D5C-80A7-E8D10C50AFF8}" type="slidenum">
              <a:rPr lang="en-US" smtClean="0"/>
              <a:t>‹#›</a:t>
            </a:fld>
            <a:endParaRPr lang="en-US"/>
          </a:p>
        </p:txBody>
      </p:sp>
    </p:spTree>
    <p:extLst>
      <p:ext uri="{BB962C8B-B14F-4D97-AF65-F5344CB8AC3E}">
        <p14:creationId xmlns:p14="http://schemas.microsoft.com/office/powerpoint/2010/main" val="3777738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a:solidFill>
                  <a:schemeClr val="tx1"/>
                </a:solidFill>
                <a:effectLst/>
                <a:latin typeface="+mn-lt"/>
                <a:ea typeface="+mn-ea"/>
                <a:cs typeface="+mn-cs"/>
              </a:rPr>
              <a:t>This slide set was prepared by AVAC. These slides display trends for active trials from clinicaltrials.gov as of June 2023. Underlying data is available for download at https://stiwatch.org/sti-database/</a:t>
            </a:r>
          </a:p>
          <a:p>
            <a:pPr fontAlgn="base"/>
            <a:r>
              <a:rPr lang="en-US" sz="1200" kern="1200">
                <a:solidFill>
                  <a:schemeClr val="tx1"/>
                </a:solidFill>
                <a:effectLst/>
                <a:latin typeface="+mn-lt"/>
                <a:ea typeface="+mn-ea"/>
                <a:cs typeface="+mn-cs"/>
              </a:rPr>
              <a:t> </a:t>
            </a:r>
            <a:endParaRPr lang="en-US"/>
          </a:p>
          <a:p>
            <a:r>
              <a:rPr lang="en-US" b="1"/>
              <a:t>NOTE: </a:t>
            </a:r>
            <a:r>
              <a:rPr lang="en-US"/>
              <a:t>This slide set is in the public domain. You may reproduce these slides without permission; </a:t>
            </a:r>
            <a:r>
              <a:rPr lang="en-US" sz="1200" kern="1200">
                <a:solidFill>
                  <a:schemeClr val="tx1"/>
                </a:solidFill>
                <a:effectLst/>
                <a:latin typeface="+mn-lt"/>
                <a:ea typeface="+mn-ea"/>
                <a:cs typeface="+mn-cs"/>
              </a:rPr>
              <a:t>however, citation as to source is appreciated.</a:t>
            </a:r>
          </a:p>
          <a:p>
            <a:pPr fontAlgn="base"/>
            <a:r>
              <a:rPr lang="en-US" sz="1200" kern="1200">
                <a:solidFill>
                  <a:schemeClr val="tx1"/>
                </a:solidFill>
                <a:effectLst/>
                <a:latin typeface="+mn-lt"/>
                <a:ea typeface="+mn-ea"/>
                <a:cs typeface="+mn-cs"/>
              </a:rPr>
              <a:t> </a:t>
            </a:r>
          </a:p>
          <a:p>
            <a:r>
              <a:rPr lang="en-US"/>
              <a:t>You are also free to adapt and revise these slides; however, you must remove the AVAC </a:t>
            </a:r>
            <a:r>
              <a:rPr lang="en-US" err="1"/>
              <a:t>STIWatch</a:t>
            </a:r>
            <a:r>
              <a:rPr lang="en-US"/>
              <a:t> name and logo if changes are made. </a:t>
            </a:r>
          </a:p>
          <a:p>
            <a:endParaRPr lang="en-US"/>
          </a:p>
          <a:p>
            <a:endParaRPr lang="en-US"/>
          </a:p>
        </p:txBody>
      </p:sp>
      <p:sp>
        <p:nvSpPr>
          <p:cNvPr id="4" name="Slide Number Placeholder 3"/>
          <p:cNvSpPr>
            <a:spLocks noGrp="1"/>
          </p:cNvSpPr>
          <p:nvPr>
            <p:ph type="sldNum" sz="quarter" idx="5"/>
          </p:nvPr>
        </p:nvSpPr>
        <p:spPr/>
        <p:txBody>
          <a:bodyPr/>
          <a:lstStyle/>
          <a:p>
            <a:fld id="{1411DC9B-C309-4D5C-80A7-E8D10C50AFF8}" type="slidenum">
              <a:rPr lang="en-US" smtClean="0"/>
              <a:t>1</a:t>
            </a:fld>
            <a:endParaRPr lang="en-US"/>
          </a:p>
        </p:txBody>
      </p:sp>
    </p:spTree>
    <p:extLst>
      <p:ext uri="{BB962C8B-B14F-4D97-AF65-F5344CB8AC3E}">
        <p14:creationId xmlns:p14="http://schemas.microsoft.com/office/powerpoint/2010/main" val="186729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a:solidFill>
                  <a:schemeClr val="tx1"/>
                </a:solidFill>
                <a:effectLst/>
                <a:latin typeface="+mn-lt"/>
                <a:ea typeface="+mn-ea"/>
                <a:cs typeface="+mn-cs"/>
              </a:rPr>
              <a:t>This slide set was prepared by AVAC. These slides display trends for active trials from clinicaltrials.gov as of June 2023. Underlying data is available for download at https://stiwatch.org/sti-database/</a:t>
            </a:r>
          </a:p>
          <a:p>
            <a:pPr fontAlgn="base"/>
            <a:r>
              <a:rPr lang="en-US" sz="1200" kern="1200">
                <a:solidFill>
                  <a:schemeClr val="tx1"/>
                </a:solidFill>
                <a:effectLst/>
                <a:latin typeface="+mn-lt"/>
                <a:ea typeface="+mn-ea"/>
                <a:cs typeface="+mn-cs"/>
              </a:rPr>
              <a:t> </a:t>
            </a:r>
            <a:endParaRPr lang="en-US"/>
          </a:p>
          <a:p>
            <a:r>
              <a:rPr lang="en-US" b="1"/>
              <a:t>NOTE: </a:t>
            </a:r>
            <a:r>
              <a:rPr lang="en-US"/>
              <a:t>This slide set is in the public domain. You may reproduce these slides without permission; </a:t>
            </a:r>
            <a:r>
              <a:rPr lang="en-US" sz="1200" kern="1200">
                <a:solidFill>
                  <a:schemeClr val="tx1"/>
                </a:solidFill>
                <a:effectLst/>
                <a:latin typeface="+mn-lt"/>
                <a:ea typeface="+mn-ea"/>
                <a:cs typeface="+mn-cs"/>
              </a:rPr>
              <a:t>however, citation as to source is appreciated.</a:t>
            </a:r>
          </a:p>
          <a:p>
            <a:pPr fontAlgn="base"/>
            <a:r>
              <a:rPr lang="en-US" sz="1200" kern="1200">
                <a:solidFill>
                  <a:schemeClr val="tx1"/>
                </a:solidFill>
                <a:effectLst/>
                <a:latin typeface="+mn-lt"/>
                <a:ea typeface="+mn-ea"/>
                <a:cs typeface="+mn-cs"/>
              </a:rPr>
              <a:t> </a:t>
            </a:r>
          </a:p>
          <a:p>
            <a:r>
              <a:rPr lang="en-US"/>
              <a:t>You are also free to adapt and revise these slides; however, you must remove the AVAC </a:t>
            </a:r>
            <a:r>
              <a:rPr lang="en-US" err="1"/>
              <a:t>STIWatch</a:t>
            </a:r>
            <a:r>
              <a:rPr lang="en-US"/>
              <a:t> name and logo if changes are made. </a:t>
            </a:r>
          </a:p>
          <a:p>
            <a:endParaRPr lang="en-US"/>
          </a:p>
          <a:p>
            <a:endParaRPr lang="en-US"/>
          </a:p>
        </p:txBody>
      </p:sp>
      <p:sp>
        <p:nvSpPr>
          <p:cNvPr id="4" name="Slide Number Placeholder 3"/>
          <p:cNvSpPr>
            <a:spLocks noGrp="1"/>
          </p:cNvSpPr>
          <p:nvPr>
            <p:ph type="sldNum" sz="quarter" idx="5"/>
          </p:nvPr>
        </p:nvSpPr>
        <p:spPr/>
        <p:txBody>
          <a:bodyPr/>
          <a:lstStyle/>
          <a:p>
            <a:fld id="{1411DC9B-C309-4D5C-80A7-E8D10C50AFF8}" type="slidenum">
              <a:rPr lang="en-US" smtClean="0"/>
              <a:t>2</a:t>
            </a:fld>
            <a:endParaRPr lang="en-US"/>
          </a:p>
        </p:txBody>
      </p:sp>
    </p:spTree>
    <p:extLst>
      <p:ext uri="{BB962C8B-B14F-4D97-AF65-F5344CB8AC3E}">
        <p14:creationId xmlns:p14="http://schemas.microsoft.com/office/powerpoint/2010/main" val="2517926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a:solidFill>
                  <a:schemeClr val="tx1"/>
                </a:solidFill>
                <a:effectLst/>
                <a:latin typeface="+mn-lt"/>
                <a:ea typeface="+mn-ea"/>
                <a:cs typeface="+mn-cs"/>
              </a:rPr>
              <a:t>This slide set was prepared by AVAC. These slides display trends for active trials from clinicaltrials.gov as of June 2023. Underlying data is available for download at https://stiwatch.org/sti-database/</a:t>
            </a:r>
          </a:p>
          <a:p>
            <a:pPr fontAlgn="base"/>
            <a:r>
              <a:rPr lang="en-US" sz="1200" kern="1200">
                <a:solidFill>
                  <a:schemeClr val="tx1"/>
                </a:solidFill>
                <a:effectLst/>
                <a:latin typeface="+mn-lt"/>
                <a:ea typeface="+mn-ea"/>
                <a:cs typeface="+mn-cs"/>
              </a:rPr>
              <a:t> </a:t>
            </a:r>
            <a:endParaRPr lang="en-US"/>
          </a:p>
          <a:p>
            <a:r>
              <a:rPr lang="en-US" b="1"/>
              <a:t>NOTE: </a:t>
            </a:r>
            <a:r>
              <a:rPr lang="en-US"/>
              <a:t>This slide set is in the public domain. You may reproduce these slides without permission; </a:t>
            </a:r>
            <a:r>
              <a:rPr lang="en-US" sz="1200" kern="1200">
                <a:solidFill>
                  <a:schemeClr val="tx1"/>
                </a:solidFill>
                <a:effectLst/>
                <a:latin typeface="+mn-lt"/>
                <a:ea typeface="+mn-ea"/>
                <a:cs typeface="+mn-cs"/>
              </a:rPr>
              <a:t>however, citation as to source is appreciated.</a:t>
            </a:r>
          </a:p>
          <a:p>
            <a:pPr fontAlgn="base"/>
            <a:r>
              <a:rPr lang="en-US" sz="1200" kern="1200">
                <a:solidFill>
                  <a:schemeClr val="tx1"/>
                </a:solidFill>
                <a:effectLst/>
                <a:latin typeface="+mn-lt"/>
                <a:ea typeface="+mn-ea"/>
                <a:cs typeface="+mn-cs"/>
              </a:rPr>
              <a:t> </a:t>
            </a:r>
          </a:p>
          <a:p>
            <a:r>
              <a:rPr lang="en-US"/>
              <a:t>You are also free to adapt and revise these slides; however, you must remove the AVAC </a:t>
            </a:r>
            <a:r>
              <a:rPr lang="en-US" err="1"/>
              <a:t>STIWatch</a:t>
            </a:r>
            <a:r>
              <a:rPr lang="en-US"/>
              <a:t> name and logo if changes are made. </a:t>
            </a:r>
          </a:p>
          <a:p>
            <a:endParaRPr lang="en-US"/>
          </a:p>
          <a:p>
            <a:endParaRPr lang="en-US"/>
          </a:p>
        </p:txBody>
      </p:sp>
      <p:sp>
        <p:nvSpPr>
          <p:cNvPr id="4" name="Slide Number Placeholder 3"/>
          <p:cNvSpPr>
            <a:spLocks noGrp="1"/>
          </p:cNvSpPr>
          <p:nvPr>
            <p:ph type="sldNum" sz="quarter" idx="5"/>
          </p:nvPr>
        </p:nvSpPr>
        <p:spPr/>
        <p:txBody>
          <a:bodyPr/>
          <a:lstStyle/>
          <a:p>
            <a:fld id="{1411DC9B-C309-4D5C-80A7-E8D10C50AFF8}" type="slidenum">
              <a:rPr lang="en-US" smtClean="0"/>
              <a:t>3</a:t>
            </a:fld>
            <a:endParaRPr lang="en-US"/>
          </a:p>
        </p:txBody>
      </p:sp>
    </p:spTree>
    <p:extLst>
      <p:ext uri="{BB962C8B-B14F-4D97-AF65-F5344CB8AC3E}">
        <p14:creationId xmlns:p14="http://schemas.microsoft.com/office/powerpoint/2010/main" val="3574249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i="1" kern="1200">
                <a:solidFill>
                  <a:schemeClr val="tx1"/>
                </a:solidFill>
                <a:effectLst/>
                <a:latin typeface="+mn-lt"/>
                <a:ea typeface="+mn-ea"/>
                <a:cs typeface="+mn-cs"/>
              </a:rPr>
              <a:t>The graphs on this slide illustrate the imbalance of pathogens being investigated in the active trials listed on clinicaltrials.gov.</a:t>
            </a:r>
          </a:p>
          <a:p>
            <a:pPr fontAlgn="base"/>
            <a:endParaRPr lang="en-US" sz="1200" kern="1200">
              <a:solidFill>
                <a:schemeClr val="tx1"/>
              </a:solidFill>
              <a:effectLst/>
              <a:latin typeface="+mn-lt"/>
              <a:ea typeface="+mn-ea"/>
              <a:cs typeface="+mn-cs"/>
            </a:endParaRPr>
          </a:p>
          <a:p>
            <a:pPr fontAlgn="base"/>
            <a:r>
              <a:rPr lang="en-US" sz="1200" kern="1200">
                <a:solidFill>
                  <a:schemeClr val="tx1"/>
                </a:solidFill>
                <a:effectLst/>
                <a:latin typeface="+mn-lt"/>
                <a:ea typeface="+mn-ea"/>
                <a:cs typeface="+mn-cs"/>
              </a:rPr>
              <a:t>This slide set was prepared by AVAC. These slides display trends for active trials from clinicaltrials.gov as of June 2023. Underlying data is available for download at https://stiwatch.org/sti-database/</a:t>
            </a:r>
          </a:p>
          <a:p>
            <a:pPr fontAlgn="base"/>
            <a:r>
              <a:rPr lang="en-US" sz="1200" kern="1200">
                <a:solidFill>
                  <a:schemeClr val="tx1"/>
                </a:solidFill>
                <a:effectLst/>
                <a:latin typeface="+mn-lt"/>
                <a:ea typeface="+mn-ea"/>
                <a:cs typeface="+mn-cs"/>
              </a:rPr>
              <a:t> </a:t>
            </a:r>
            <a:endParaRPr lang="en-US"/>
          </a:p>
          <a:p>
            <a:r>
              <a:rPr lang="en-US" b="1"/>
              <a:t>NOTE: </a:t>
            </a:r>
            <a:r>
              <a:rPr lang="en-US"/>
              <a:t>This slide set is in the public domain. You may reproduce these slides without permission; </a:t>
            </a:r>
            <a:r>
              <a:rPr lang="en-US" sz="1200" kern="1200">
                <a:solidFill>
                  <a:schemeClr val="tx1"/>
                </a:solidFill>
                <a:effectLst/>
                <a:latin typeface="+mn-lt"/>
                <a:ea typeface="+mn-ea"/>
                <a:cs typeface="+mn-cs"/>
              </a:rPr>
              <a:t>however, citation as to source is appreciated.</a:t>
            </a:r>
          </a:p>
          <a:p>
            <a:pPr fontAlgn="base"/>
            <a:r>
              <a:rPr lang="en-US" sz="1200" kern="1200">
                <a:solidFill>
                  <a:schemeClr val="tx1"/>
                </a:solidFill>
                <a:effectLst/>
                <a:latin typeface="+mn-lt"/>
                <a:ea typeface="+mn-ea"/>
                <a:cs typeface="+mn-cs"/>
              </a:rPr>
              <a:t> </a:t>
            </a:r>
          </a:p>
          <a:p>
            <a:r>
              <a:rPr lang="en-US"/>
              <a:t>You are also free to adapt and revise these slides; however, you must remove the AVAC </a:t>
            </a:r>
            <a:r>
              <a:rPr lang="en-US" err="1"/>
              <a:t>STIWatch</a:t>
            </a:r>
            <a:r>
              <a:rPr lang="en-US"/>
              <a:t> name and logo if changes are made. </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1411DC9B-C309-4D5C-80A7-E8D10C50AFF8}" type="slidenum">
              <a:rPr lang="en-US" smtClean="0"/>
              <a:t>4</a:t>
            </a:fld>
            <a:endParaRPr lang="en-US"/>
          </a:p>
        </p:txBody>
      </p:sp>
    </p:spTree>
    <p:extLst>
      <p:ext uri="{BB962C8B-B14F-4D97-AF65-F5344CB8AC3E}">
        <p14:creationId xmlns:p14="http://schemas.microsoft.com/office/powerpoint/2010/main" val="658850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i="1" kern="1200">
                <a:solidFill>
                  <a:schemeClr val="tx1"/>
                </a:solidFill>
                <a:effectLst/>
                <a:latin typeface="+mn-lt"/>
                <a:ea typeface="+mn-ea"/>
                <a:cs typeface="+mn-cs"/>
              </a:rPr>
              <a:t>The “Trials by Purpose” graph on this slide highlights research priorities in STI R&amp;D. Funding is heavily skewed towards STI Vaccine research.</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fontAlgn="base"/>
            <a:r>
              <a:rPr lang="en-US" sz="1200" kern="1200">
                <a:solidFill>
                  <a:schemeClr val="tx1"/>
                </a:solidFill>
                <a:effectLst/>
                <a:latin typeface="+mn-lt"/>
                <a:ea typeface="+mn-ea"/>
                <a:cs typeface="+mn-cs"/>
              </a:rPr>
              <a:t>This slide set was prepared by AVAC. These slides display trends for active trials from clinicaltrials.gov as of June 2023. Underlying data is available for download at https://stiwatch.org/sti-database/</a:t>
            </a:r>
          </a:p>
          <a:p>
            <a:pPr fontAlgn="base"/>
            <a:r>
              <a:rPr lang="en-US" sz="1200" kern="1200">
                <a:solidFill>
                  <a:schemeClr val="tx1"/>
                </a:solidFill>
                <a:effectLst/>
                <a:latin typeface="+mn-lt"/>
                <a:ea typeface="+mn-ea"/>
                <a:cs typeface="+mn-cs"/>
              </a:rPr>
              <a:t> </a:t>
            </a:r>
            <a:endParaRPr lang="en-US"/>
          </a:p>
          <a:p>
            <a:r>
              <a:rPr lang="en-US" b="1"/>
              <a:t>NOTE: </a:t>
            </a:r>
            <a:r>
              <a:rPr lang="en-US"/>
              <a:t>This slide set is in the public domain. You may reproduce these slides without permission; </a:t>
            </a:r>
            <a:r>
              <a:rPr lang="en-US" sz="1200" kern="1200">
                <a:solidFill>
                  <a:schemeClr val="tx1"/>
                </a:solidFill>
                <a:effectLst/>
                <a:latin typeface="+mn-lt"/>
                <a:ea typeface="+mn-ea"/>
                <a:cs typeface="+mn-cs"/>
              </a:rPr>
              <a:t>however, citation as to source is appreciated.</a:t>
            </a:r>
          </a:p>
          <a:p>
            <a:pPr fontAlgn="base"/>
            <a:r>
              <a:rPr lang="en-US" sz="1200" kern="1200">
                <a:solidFill>
                  <a:schemeClr val="tx1"/>
                </a:solidFill>
                <a:effectLst/>
                <a:latin typeface="+mn-lt"/>
                <a:ea typeface="+mn-ea"/>
                <a:cs typeface="+mn-cs"/>
              </a:rPr>
              <a:t> </a:t>
            </a:r>
          </a:p>
          <a:p>
            <a:r>
              <a:rPr lang="en-US"/>
              <a:t>You are also free to adapt and revise these slides; however, you must remove the AVAC </a:t>
            </a:r>
            <a:r>
              <a:rPr lang="en-US" err="1"/>
              <a:t>STIWatch</a:t>
            </a:r>
            <a:r>
              <a:rPr lang="en-US"/>
              <a:t> name and logo if changes are made. </a:t>
            </a:r>
          </a:p>
          <a:p>
            <a:endParaRPr lang="en-US"/>
          </a:p>
          <a:p>
            <a:endParaRPr lang="en-US"/>
          </a:p>
        </p:txBody>
      </p:sp>
      <p:sp>
        <p:nvSpPr>
          <p:cNvPr id="4" name="Slide Number Placeholder 3"/>
          <p:cNvSpPr>
            <a:spLocks noGrp="1"/>
          </p:cNvSpPr>
          <p:nvPr>
            <p:ph type="sldNum" sz="quarter" idx="5"/>
          </p:nvPr>
        </p:nvSpPr>
        <p:spPr/>
        <p:txBody>
          <a:bodyPr/>
          <a:lstStyle/>
          <a:p>
            <a:fld id="{1411DC9B-C309-4D5C-80A7-E8D10C50AFF8}" type="slidenum">
              <a:rPr lang="en-US" smtClean="0"/>
              <a:t>5</a:t>
            </a:fld>
            <a:endParaRPr lang="en-US"/>
          </a:p>
        </p:txBody>
      </p:sp>
    </p:spTree>
    <p:extLst>
      <p:ext uri="{BB962C8B-B14F-4D97-AF65-F5344CB8AC3E}">
        <p14:creationId xmlns:p14="http://schemas.microsoft.com/office/powerpoint/2010/main" val="3286940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a:solidFill>
                  <a:schemeClr val="tx1"/>
                </a:solidFill>
                <a:effectLst/>
                <a:latin typeface="+mn-lt"/>
                <a:ea typeface="+mn-ea"/>
                <a:cs typeface="+mn-cs"/>
              </a:rPr>
              <a:t>This slide set was prepared by AVAC. These slides display trends for active trials from clinicaltrials.gov as of June 2023. Underlying data is available for download at https://stiwatch.org/sti-database/</a:t>
            </a:r>
          </a:p>
          <a:p>
            <a:pPr fontAlgn="base"/>
            <a:r>
              <a:rPr lang="en-US" sz="1200" kern="1200">
                <a:solidFill>
                  <a:schemeClr val="tx1"/>
                </a:solidFill>
                <a:effectLst/>
                <a:latin typeface="+mn-lt"/>
                <a:ea typeface="+mn-ea"/>
                <a:cs typeface="+mn-cs"/>
              </a:rPr>
              <a:t> </a:t>
            </a:r>
            <a:endParaRPr lang="en-US"/>
          </a:p>
          <a:p>
            <a:r>
              <a:rPr lang="en-US" b="1"/>
              <a:t>NOTE: </a:t>
            </a:r>
            <a:r>
              <a:rPr lang="en-US"/>
              <a:t>This slide set is in the public domain. You may reproduce these slides without permission; </a:t>
            </a:r>
            <a:r>
              <a:rPr lang="en-US" sz="1200" kern="1200">
                <a:solidFill>
                  <a:schemeClr val="tx1"/>
                </a:solidFill>
                <a:effectLst/>
                <a:latin typeface="+mn-lt"/>
                <a:ea typeface="+mn-ea"/>
                <a:cs typeface="+mn-cs"/>
              </a:rPr>
              <a:t>however, citation as to source is appreciated.</a:t>
            </a:r>
          </a:p>
          <a:p>
            <a:pPr fontAlgn="base"/>
            <a:r>
              <a:rPr lang="en-US" sz="1200" kern="1200">
                <a:solidFill>
                  <a:schemeClr val="tx1"/>
                </a:solidFill>
                <a:effectLst/>
                <a:latin typeface="+mn-lt"/>
                <a:ea typeface="+mn-ea"/>
                <a:cs typeface="+mn-cs"/>
              </a:rPr>
              <a:t> </a:t>
            </a:r>
          </a:p>
          <a:p>
            <a:r>
              <a:rPr lang="en-US"/>
              <a:t>You are also free to adapt and revise these slides; however, you must remove the AVAC </a:t>
            </a:r>
            <a:r>
              <a:rPr lang="en-US" err="1"/>
              <a:t>STIWatch</a:t>
            </a:r>
            <a:r>
              <a:rPr lang="en-US"/>
              <a:t> name and logo if changes are made. </a:t>
            </a:r>
          </a:p>
          <a:p>
            <a:endParaRPr lang="en-US"/>
          </a:p>
          <a:p>
            <a:endParaRPr lang="en-US"/>
          </a:p>
        </p:txBody>
      </p:sp>
      <p:sp>
        <p:nvSpPr>
          <p:cNvPr id="4" name="Slide Number Placeholder 3"/>
          <p:cNvSpPr>
            <a:spLocks noGrp="1"/>
          </p:cNvSpPr>
          <p:nvPr>
            <p:ph type="sldNum" sz="quarter" idx="5"/>
          </p:nvPr>
        </p:nvSpPr>
        <p:spPr/>
        <p:txBody>
          <a:bodyPr/>
          <a:lstStyle/>
          <a:p>
            <a:fld id="{1411DC9B-C309-4D5C-80A7-E8D10C50AFF8}" type="slidenum">
              <a:rPr lang="en-US" smtClean="0"/>
              <a:t>6</a:t>
            </a:fld>
            <a:endParaRPr lang="en-US"/>
          </a:p>
        </p:txBody>
      </p:sp>
    </p:spTree>
    <p:extLst>
      <p:ext uri="{BB962C8B-B14F-4D97-AF65-F5344CB8AC3E}">
        <p14:creationId xmlns:p14="http://schemas.microsoft.com/office/powerpoint/2010/main" val="58238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Please note that geographic location is not available for all trials listed and some trials have multiple sites listed.</a:t>
            </a:r>
          </a:p>
          <a:p>
            <a:endParaRPr lang="en-US"/>
          </a:p>
          <a:p>
            <a:pPr fontAlgn="base"/>
            <a:r>
              <a:rPr lang="en-US" sz="1200" kern="1200">
                <a:solidFill>
                  <a:schemeClr val="tx1"/>
                </a:solidFill>
                <a:effectLst/>
                <a:latin typeface="+mn-lt"/>
                <a:ea typeface="+mn-ea"/>
                <a:cs typeface="+mn-cs"/>
              </a:rPr>
              <a:t>This slide set was prepared by AVAC. These slides display trends for active trials from clinicaltrials.gov as of June 2023. Underlying data is available for download at https://stiwatch.org/sti-database/</a:t>
            </a:r>
          </a:p>
          <a:p>
            <a:pPr fontAlgn="base"/>
            <a:r>
              <a:rPr lang="en-US" sz="1200" kern="1200">
                <a:solidFill>
                  <a:schemeClr val="tx1"/>
                </a:solidFill>
                <a:effectLst/>
                <a:latin typeface="+mn-lt"/>
                <a:ea typeface="+mn-ea"/>
                <a:cs typeface="+mn-cs"/>
              </a:rPr>
              <a:t> </a:t>
            </a:r>
            <a:endParaRPr lang="en-US"/>
          </a:p>
          <a:p>
            <a:r>
              <a:rPr lang="en-US" b="1"/>
              <a:t>NOTE: </a:t>
            </a:r>
            <a:r>
              <a:rPr lang="en-US"/>
              <a:t>This slide set is in the public domain. You may reproduce these slides without permission; </a:t>
            </a:r>
            <a:r>
              <a:rPr lang="en-US" sz="1200" kern="1200">
                <a:solidFill>
                  <a:schemeClr val="tx1"/>
                </a:solidFill>
                <a:effectLst/>
                <a:latin typeface="+mn-lt"/>
                <a:ea typeface="+mn-ea"/>
                <a:cs typeface="+mn-cs"/>
              </a:rPr>
              <a:t>however, citation as to source is appreciated.</a:t>
            </a:r>
          </a:p>
          <a:p>
            <a:pPr fontAlgn="base"/>
            <a:r>
              <a:rPr lang="en-US" sz="1200" kern="1200">
                <a:solidFill>
                  <a:schemeClr val="tx1"/>
                </a:solidFill>
                <a:effectLst/>
                <a:latin typeface="+mn-lt"/>
                <a:ea typeface="+mn-ea"/>
                <a:cs typeface="+mn-cs"/>
              </a:rPr>
              <a:t> </a:t>
            </a:r>
          </a:p>
          <a:p>
            <a:r>
              <a:rPr lang="en-US"/>
              <a:t>You are also free to adapt and revise these slides; however, you must remove the AVAC </a:t>
            </a:r>
            <a:r>
              <a:rPr lang="en-US" err="1"/>
              <a:t>STIWatch</a:t>
            </a:r>
            <a:r>
              <a:rPr lang="en-US"/>
              <a:t> name and logo if changes are made. </a:t>
            </a:r>
          </a:p>
          <a:p>
            <a:endParaRPr lang="en-US"/>
          </a:p>
          <a:p>
            <a:endParaRPr lang="en-US"/>
          </a:p>
        </p:txBody>
      </p:sp>
      <p:sp>
        <p:nvSpPr>
          <p:cNvPr id="4" name="Slide Number Placeholder 3"/>
          <p:cNvSpPr>
            <a:spLocks noGrp="1"/>
          </p:cNvSpPr>
          <p:nvPr>
            <p:ph type="sldNum" sz="quarter" idx="5"/>
          </p:nvPr>
        </p:nvSpPr>
        <p:spPr/>
        <p:txBody>
          <a:bodyPr/>
          <a:lstStyle/>
          <a:p>
            <a:fld id="{1411DC9B-C309-4D5C-80A7-E8D10C50AFF8}" type="slidenum">
              <a:rPr lang="en-US" smtClean="0"/>
              <a:t>7</a:t>
            </a:fld>
            <a:endParaRPr lang="en-US"/>
          </a:p>
        </p:txBody>
      </p:sp>
    </p:spTree>
    <p:extLst>
      <p:ext uri="{BB962C8B-B14F-4D97-AF65-F5344CB8AC3E}">
        <p14:creationId xmlns:p14="http://schemas.microsoft.com/office/powerpoint/2010/main" val="3515993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i="1" kern="1200">
                <a:solidFill>
                  <a:schemeClr val="tx1"/>
                </a:solidFill>
                <a:effectLst/>
                <a:latin typeface="+mn-lt"/>
                <a:ea typeface="+mn-ea"/>
                <a:cs typeface="+mn-cs"/>
              </a:rPr>
              <a:t>Please note that this graph was not drawn to scale.</a:t>
            </a:r>
          </a:p>
          <a:p>
            <a:pPr fontAlgn="base"/>
            <a:endParaRPr lang="en-US" sz="1200" kern="1200">
              <a:solidFill>
                <a:schemeClr val="tx1"/>
              </a:solidFill>
              <a:effectLst/>
              <a:latin typeface="+mn-lt"/>
              <a:ea typeface="+mn-ea"/>
              <a:cs typeface="+mn-cs"/>
            </a:endParaRPr>
          </a:p>
          <a:p>
            <a:pPr fontAlgn="base"/>
            <a:r>
              <a:rPr lang="en-US" sz="1200" kern="1200">
                <a:solidFill>
                  <a:schemeClr val="tx1"/>
                </a:solidFill>
                <a:effectLst/>
                <a:latin typeface="+mn-lt"/>
                <a:ea typeface="+mn-ea"/>
                <a:cs typeface="+mn-cs"/>
              </a:rPr>
              <a:t>This slide set was prepared by AVAC. These slides display trends for active trials from clinicaltrials.gov as of June 2023. Underlying data is available for download at https://stiwatch.org/sti-database/</a:t>
            </a:r>
          </a:p>
          <a:p>
            <a:pPr fontAlgn="base"/>
            <a:r>
              <a:rPr lang="en-US" sz="1200" kern="1200">
                <a:solidFill>
                  <a:schemeClr val="tx1"/>
                </a:solidFill>
                <a:effectLst/>
                <a:latin typeface="+mn-lt"/>
                <a:ea typeface="+mn-ea"/>
                <a:cs typeface="+mn-cs"/>
              </a:rPr>
              <a:t> </a:t>
            </a:r>
            <a:endParaRPr lang="en-US"/>
          </a:p>
          <a:p>
            <a:r>
              <a:rPr lang="en-US" b="1"/>
              <a:t>NOTE: </a:t>
            </a:r>
            <a:r>
              <a:rPr lang="en-US"/>
              <a:t>This slide set is in the public domain. You may reproduce these slides without permission; </a:t>
            </a:r>
            <a:r>
              <a:rPr lang="en-US" sz="1200" kern="1200">
                <a:solidFill>
                  <a:schemeClr val="tx1"/>
                </a:solidFill>
                <a:effectLst/>
                <a:latin typeface="+mn-lt"/>
                <a:ea typeface="+mn-ea"/>
                <a:cs typeface="+mn-cs"/>
              </a:rPr>
              <a:t>however, citation as to source is appreciated.</a:t>
            </a:r>
          </a:p>
          <a:p>
            <a:pPr fontAlgn="base"/>
            <a:r>
              <a:rPr lang="en-US" sz="1200" kern="1200">
                <a:solidFill>
                  <a:schemeClr val="tx1"/>
                </a:solidFill>
                <a:effectLst/>
                <a:latin typeface="+mn-lt"/>
                <a:ea typeface="+mn-ea"/>
                <a:cs typeface="+mn-cs"/>
              </a:rPr>
              <a:t> </a:t>
            </a:r>
          </a:p>
          <a:p>
            <a:r>
              <a:rPr lang="en-US"/>
              <a:t>You are also free to adapt and revise these slides; however, you must remove the AVAC </a:t>
            </a:r>
            <a:r>
              <a:rPr lang="en-US" err="1"/>
              <a:t>STIWatch</a:t>
            </a:r>
            <a:r>
              <a:rPr lang="en-US"/>
              <a:t> name and logo if changes are made. </a:t>
            </a:r>
          </a:p>
          <a:p>
            <a:endParaRPr lang="en-US"/>
          </a:p>
          <a:p>
            <a:endParaRPr lang="en-US"/>
          </a:p>
        </p:txBody>
      </p:sp>
      <p:sp>
        <p:nvSpPr>
          <p:cNvPr id="4" name="Slide Number Placeholder 3"/>
          <p:cNvSpPr>
            <a:spLocks noGrp="1"/>
          </p:cNvSpPr>
          <p:nvPr>
            <p:ph type="sldNum" sz="quarter" idx="5"/>
          </p:nvPr>
        </p:nvSpPr>
        <p:spPr/>
        <p:txBody>
          <a:bodyPr/>
          <a:lstStyle/>
          <a:p>
            <a:fld id="{1411DC9B-C309-4D5C-80A7-E8D10C50AFF8}" type="slidenum">
              <a:rPr lang="en-US" smtClean="0"/>
              <a:t>8</a:t>
            </a:fld>
            <a:endParaRPr lang="en-US"/>
          </a:p>
        </p:txBody>
      </p:sp>
    </p:spTree>
    <p:extLst>
      <p:ext uri="{BB962C8B-B14F-4D97-AF65-F5344CB8AC3E}">
        <p14:creationId xmlns:p14="http://schemas.microsoft.com/office/powerpoint/2010/main" val="27151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a:solidFill>
                  <a:schemeClr val="tx1"/>
                </a:solidFill>
                <a:effectLst/>
                <a:latin typeface="+mn-lt"/>
                <a:ea typeface="+mn-ea"/>
                <a:cs typeface="+mn-cs"/>
              </a:rPr>
              <a:t>This slide set was prepared by AVAC. These slides display trends for active trials from clinicaltrials.gov as of June 2023. Underlying data is available for download at https://stiwatch.org/sti-database/</a:t>
            </a:r>
          </a:p>
          <a:p>
            <a:pPr fontAlgn="base"/>
            <a:r>
              <a:rPr lang="en-US" sz="1200" kern="1200">
                <a:solidFill>
                  <a:schemeClr val="tx1"/>
                </a:solidFill>
                <a:effectLst/>
                <a:latin typeface="+mn-lt"/>
                <a:ea typeface="+mn-ea"/>
                <a:cs typeface="+mn-cs"/>
              </a:rPr>
              <a:t> </a:t>
            </a:r>
            <a:endParaRPr lang="en-US"/>
          </a:p>
          <a:p>
            <a:r>
              <a:rPr lang="en-US" b="1"/>
              <a:t>NOTE: </a:t>
            </a:r>
            <a:r>
              <a:rPr lang="en-US"/>
              <a:t>This slide set is in the public domain. You may reproduce these slides without permission; </a:t>
            </a:r>
            <a:r>
              <a:rPr lang="en-US" sz="1200" kern="1200">
                <a:solidFill>
                  <a:schemeClr val="tx1"/>
                </a:solidFill>
                <a:effectLst/>
                <a:latin typeface="+mn-lt"/>
                <a:ea typeface="+mn-ea"/>
                <a:cs typeface="+mn-cs"/>
              </a:rPr>
              <a:t>however, citation as to source is appreciated.</a:t>
            </a:r>
          </a:p>
          <a:p>
            <a:pPr fontAlgn="base"/>
            <a:r>
              <a:rPr lang="en-US" sz="1200" kern="1200">
                <a:solidFill>
                  <a:schemeClr val="tx1"/>
                </a:solidFill>
                <a:effectLst/>
                <a:latin typeface="+mn-lt"/>
                <a:ea typeface="+mn-ea"/>
                <a:cs typeface="+mn-cs"/>
              </a:rPr>
              <a:t> </a:t>
            </a:r>
          </a:p>
          <a:p>
            <a:r>
              <a:rPr lang="en-US"/>
              <a:t>You are also free to adapt and revise these slides; however, you must remove the AVAC </a:t>
            </a:r>
            <a:r>
              <a:rPr lang="en-US" err="1"/>
              <a:t>STIWatch</a:t>
            </a:r>
            <a:r>
              <a:rPr lang="en-US"/>
              <a:t> name and logo if changes are made. </a:t>
            </a:r>
          </a:p>
          <a:p>
            <a:endParaRPr lang="en-US"/>
          </a:p>
          <a:p>
            <a:endParaRPr lang="en-US"/>
          </a:p>
        </p:txBody>
      </p:sp>
      <p:sp>
        <p:nvSpPr>
          <p:cNvPr id="4" name="Slide Number Placeholder 3"/>
          <p:cNvSpPr>
            <a:spLocks noGrp="1"/>
          </p:cNvSpPr>
          <p:nvPr>
            <p:ph type="sldNum" sz="quarter" idx="5"/>
          </p:nvPr>
        </p:nvSpPr>
        <p:spPr/>
        <p:txBody>
          <a:bodyPr/>
          <a:lstStyle/>
          <a:p>
            <a:fld id="{1411DC9B-C309-4D5C-80A7-E8D10C50AFF8}" type="slidenum">
              <a:rPr lang="en-US" smtClean="0"/>
              <a:t>9</a:t>
            </a:fld>
            <a:endParaRPr lang="en-US"/>
          </a:p>
        </p:txBody>
      </p:sp>
    </p:spTree>
    <p:extLst>
      <p:ext uri="{BB962C8B-B14F-4D97-AF65-F5344CB8AC3E}">
        <p14:creationId xmlns:p14="http://schemas.microsoft.com/office/powerpoint/2010/main" val="2983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clinicaltrials.gi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3441"/>
            <a:ext cx="18288000" cy="1369719"/>
          </a:xfrm>
          <a:custGeom>
            <a:avLst/>
            <a:gdLst/>
            <a:ahLst/>
            <a:cxnLst/>
            <a:rect l="l" t="t" r="r" b="b"/>
            <a:pathLst>
              <a:path w="18808578" h="1369719">
                <a:moveTo>
                  <a:pt x="0" y="0"/>
                </a:moveTo>
                <a:lnTo>
                  <a:pt x="18808578" y="0"/>
                </a:lnTo>
                <a:lnTo>
                  <a:pt x="18808578" y="1369718"/>
                </a:lnTo>
                <a:lnTo>
                  <a:pt x="0" y="1369718"/>
                </a:lnTo>
                <a:lnTo>
                  <a:pt x="0" y="0"/>
                </a:lnTo>
                <a:close/>
              </a:path>
            </a:pathLst>
          </a:custGeom>
          <a:blipFill>
            <a:blip r:embed="rId3"/>
            <a:stretch>
              <a:fillRect/>
            </a:stretch>
          </a:blipFill>
        </p:spPr>
      </p:sp>
      <p:sp>
        <p:nvSpPr>
          <p:cNvPr id="3" name="Freeform 3"/>
          <p:cNvSpPr/>
          <p:nvPr/>
        </p:nvSpPr>
        <p:spPr>
          <a:xfrm>
            <a:off x="15402159" y="0"/>
            <a:ext cx="2885841" cy="8573441"/>
          </a:xfrm>
          <a:custGeom>
            <a:avLst/>
            <a:gdLst/>
            <a:ahLst/>
            <a:cxnLst/>
            <a:rect l="l" t="t" r="r" b="b"/>
            <a:pathLst>
              <a:path w="2885841" h="8573441">
                <a:moveTo>
                  <a:pt x="0" y="0"/>
                </a:moveTo>
                <a:lnTo>
                  <a:pt x="2885841" y="0"/>
                </a:lnTo>
                <a:lnTo>
                  <a:pt x="2885841" y="8573441"/>
                </a:lnTo>
                <a:lnTo>
                  <a:pt x="0" y="8573441"/>
                </a:lnTo>
                <a:lnTo>
                  <a:pt x="0" y="0"/>
                </a:lnTo>
                <a:close/>
              </a:path>
            </a:pathLst>
          </a:custGeom>
          <a:blipFill>
            <a:blip r:embed="rId4"/>
            <a:stretch>
              <a:fillRect l="-2952" r="-2952"/>
            </a:stretch>
          </a:blipFill>
        </p:spPr>
      </p:sp>
      <p:sp>
        <p:nvSpPr>
          <p:cNvPr id="4" name="TextBox 4"/>
          <p:cNvSpPr txBox="1"/>
          <p:nvPr/>
        </p:nvSpPr>
        <p:spPr>
          <a:xfrm>
            <a:off x="839951" y="1387455"/>
            <a:ext cx="14334865" cy="1417107"/>
          </a:xfrm>
          <a:prstGeom prst="rect">
            <a:avLst/>
          </a:prstGeom>
        </p:spPr>
        <p:txBody>
          <a:bodyPr lIns="0" tIns="0" rIns="0" bIns="0" rtlCol="0" anchor="t">
            <a:spAutoFit/>
          </a:bodyPr>
          <a:lstStyle/>
          <a:p>
            <a:pPr algn="ctr">
              <a:lnSpc>
                <a:spcPts val="11666"/>
              </a:lnSpc>
              <a:spcBef>
                <a:spcPct val="0"/>
              </a:spcBef>
            </a:pPr>
            <a:r>
              <a:rPr lang="en-US" sz="8333">
                <a:solidFill>
                  <a:srgbClr val="3E428B"/>
                </a:solidFill>
                <a:latin typeface="Canva Sans Bold"/>
              </a:rPr>
              <a:t>STI CLINICAL TRIALS 2023</a:t>
            </a:r>
          </a:p>
        </p:txBody>
      </p:sp>
      <p:sp>
        <p:nvSpPr>
          <p:cNvPr id="5" name="TextBox 5"/>
          <p:cNvSpPr txBox="1"/>
          <p:nvPr/>
        </p:nvSpPr>
        <p:spPr>
          <a:xfrm>
            <a:off x="1710240" y="3154310"/>
            <a:ext cx="12594286" cy="2179096"/>
          </a:xfrm>
          <a:prstGeom prst="rect">
            <a:avLst/>
          </a:prstGeom>
        </p:spPr>
        <p:txBody>
          <a:bodyPr lIns="0" tIns="0" rIns="0" bIns="0" rtlCol="0" anchor="t">
            <a:spAutoFit/>
          </a:bodyPr>
          <a:lstStyle/>
          <a:p>
            <a:pPr>
              <a:lnSpc>
                <a:spcPts val="4317"/>
              </a:lnSpc>
              <a:spcBef>
                <a:spcPct val="0"/>
              </a:spcBef>
            </a:pPr>
            <a:r>
              <a:rPr lang="en-US" sz="3083">
                <a:solidFill>
                  <a:srgbClr val="62A2D7"/>
                </a:solidFill>
                <a:latin typeface="Helios Extended"/>
              </a:rPr>
              <a:t>This data includes information on 188 clinical trials studying vaccines, diagnostics, and the use of doxycycline post-exposure prophylaxis (</a:t>
            </a:r>
            <a:r>
              <a:rPr lang="en-US" sz="3083" err="1">
                <a:solidFill>
                  <a:srgbClr val="62A2D7"/>
                </a:solidFill>
                <a:latin typeface="Helios Extended"/>
              </a:rPr>
              <a:t>DoxyPEP</a:t>
            </a:r>
            <a:r>
              <a:rPr lang="en-US" sz="3083">
                <a:solidFill>
                  <a:srgbClr val="62A2D7"/>
                </a:solidFill>
                <a:latin typeface="Helios Extended"/>
              </a:rPr>
              <a:t>) to detect, treat, and prevent sexually transmitted infections (STIs).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3441"/>
            <a:ext cx="18288000" cy="1369719"/>
          </a:xfrm>
          <a:custGeom>
            <a:avLst/>
            <a:gdLst/>
            <a:ahLst/>
            <a:cxnLst/>
            <a:rect l="l" t="t" r="r" b="b"/>
            <a:pathLst>
              <a:path w="18808578" h="1369719">
                <a:moveTo>
                  <a:pt x="0" y="0"/>
                </a:moveTo>
                <a:lnTo>
                  <a:pt x="18808578" y="0"/>
                </a:lnTo>
                <a:lnTo>
                  <a:pt x="18808578" y="1369718"/>
                </a:lnTo>
                <a:lnTo>
                  <a:pt x="0" y="1369718"/>
                </a:lnTo>
                <a:lnTo>
                  <a:pt x="0" y="0"/>
                </a:lnTo>
                <a:close/>
              </a:path>
            </a:pathLst>
          </a:custGeom>
          <a:blipFill>
            <a:blip r:embed="rId3"/>
            <a:stretch>
              <a:fillRect/>
            </a:stretch>
          </a:blipFill>
        </p:spPr>
      </p:sp>
      <p:sp>
        <p:nvSpPr>
          <p:cNvPr id="3" name="TextBox 3"/>
          <p:cNvSpPr txBox="1"/>
          <p:nvPr/>
        </p:nvSpPr>
        <p:spPr>
          <a:xfrm>
            <a:off x="378097" y="226483"/>
            <a:ext cx="16265896" cy="1235491"/>
          </a:xfrm>
          <a:prstGeom prst="rect">
            <a:avLst/>
          </a:prstGeom>
        </p:spPr>
        <p:txBody>
          <a:bodyPr lIns="0" tIns="0" rIns="0" bIns="0" rtlCol="0" anchor="t">
            <a:spAutoFit/>
          </a:bodyPr>
          <a:lstStyle/>
          <a:p>
            <a:pPr>
              <a:lnSpc>
                <a:spcPts val="10127"/>
              </a:lnSpc>
              <a:spcBef>
                <a:spcPct val="0"/>
              </a:spcBef>
            </a:pPr>
            <a:r>
              <a:rPr lang="en-US" sz="7233">
                <a:solidFill>
                  <a:srgbClr val="3E428B"/>
                </a:solidFill>
                <a:latin typeface="Canva Sans Bold"/>
              </a:rPr>
              <a:t>Background</a:t>
            </a:r>
          </a:p>
        </p:txBody>
      </p:sp>
      <p:sp>
        <p:nvSpPr>
          <p:cNvPr id="4" name="TextBox 4"/>
          <p:cNvSpPr txBox="1"/>
          <p:nvPr/>
        </p:nvSpPr>
        <p:spPr>
          <a:xfrm>
            <a:off x="1028700" y="2094393"/>
            <a:ext cx="15320447" cy="6002963"/>
          </a:xfrm>
          <a:prstGeom prst="rect">
            <a:avLst/>
          </a:prstGeom>
        </p:spPr>
        <p:txBody>
          <a:bodyPr lIns="0" tIns="0" rIns="0" bIns="0" rtlCol="0" anchor="t">
            <a:spAutoFit/>
          </a:bodyPr>
          <a:lstStyle/>
          <a:p>
            <a:pPr marL="730568" lvl="1" indent="-365284">
              <a:lnSpc>
                <a:spcPts val="4737"/>
              </a:lnSpc>
              <a:buFont typeface="Arial"/>
              <a:buChar char="•"/>
            </a:pPr>
            <a:r>
              <a:rPr lang="en-US" sz="3383">
                <a:latin typeface="Helios Extended"/>
              </a:rPr>
              <a:t>The database includes information on 188 trials focusing on vaccines, diagnostics, and the use of doxycycline post-exposure prophylaxis (</a:t>
            </a:r>
            <a:r>
              <a:rPr lang="en-US" sz="3383" err="1">
                <a:latin typeface="Helios Extended"/>
              </a:rPr>
              <a:t>DoxyPEP</a:t>
            </a:r>
            <a:r>
              <a:rPr lang="en-US" sz="3383">
                <a:latin typeface="Helios Extended"/>
              </a:rPr>
              <a:t>) to detect, treat, and prevent chlamydia, gonorrhea, hepatitis B, herpes simplex virus (HSV), human papillomavirus, syphilis and trichomoniasis.</a:t>
            </a:r>
          </a:p>
          <a:p>
            <a:pPr marL="730568" lvl="1" indent="-365284">
              <a:lnSpc>
                <a:spcPts val="4737"/>
              </a:lnSpc>
              <a:buFont typeface="Arial"/>
              <a:buChar char="•"/>
            </a:pPr>
            <a:r>
              <a:rPr lang="en-US" sz="3383">
                <a:latin typeface="Helios Extended"/>
              </a:rPr>
              <a:t>This information is derived from the </a:t>
            </a:r>
            <a:r>
              <a:rPr lang="en-US" sz="3383" u="sng">
                <a:latin typeface="Helios Extended"/>
                <a:hlinkClick r:id="rId4" tooltip="https://clinicaltrials.giv/">
                  <a:extLst>
                    <a:ext uri="{A12FA001-AC4F-418D-AE19-62706E023703}">
                      <ahyp:hlinkClr xmlns:ahyp="http://schemas.microsoft.com/office/drawing/2018/hyperlinkcolor" val="tx"/>
                    </a:ext>
                  </a:extLst>
                </a:hlinkClick>
              </a:rPr>
              <a:t>clinicaltrials.gov</a:t>
            </a:r>
            <a:r>
              <a:rPr lang="en-US" sz="3383">
                <a:latin typeface="Helios Extended"/>
              </a:rPr>
              <a:t> online database.</a:t>
            </a:r>
          </a:p>
          <a:p>
            <a:pPr marL="730568" lvl="1" indent="-365284">
              <a:lnSpc>
                <a:spcPts val="4737"/>
              </a:lnSpc>
              <a:spcBef>
                <a:spcPct val="0"/>
              </a:spcBef>
              <a:buFont typeface="Arial"/>
              <a:buChar char="•"/>
            </a:pPr>
            <a:r>
              <a:rPr lang="en-US" sz="3383">
                <a:latin typeface="Helios Extended"/>
              </a:rPr>
              <a:t>Only trials listed as active as of June 2023, have been included in this dashboard and trials that include more than one pathogen have been classified as “multi-pathogen trials”.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3441"/>
            <a:ext cx="18288000" cy="1369719"/>
          </a:xfrm>
          <a:custGeom>
            <a:avLst/>
            <a:gdLst/>
            <a:ahLst/>
            <a:cxnLst/>
            <a:rect l="l" t="t" r="r" b="b"/>
            <a:pathLst>
              <a:path w="18808578" h="1369719">
                <a:moveTo>
                  <a:pt x="0" y="0"/>
                </a:moveTo>
                <a:lnTo>
                  <a:pt x="18808578" y="0"/>
                </a:lnTo>
                <a:lnTo>
                  <a:pt x="18808578" y="1369718"/>
                </a:lnTo>
                <a:lnTo>
                  <a:pt x="0" y="1369718"/>
                </a:lnTo>
                <a:lnTo>
                  <a:pt x="0" y="0"/>
                </a:lnTo>
                <a:close/>
              </a:path>
            </a:pathLst>
          </a:custGeom>
          <a:blipFill>
            <a:blip r:embed="rId3"/>
            <a:stretch>
              <a:fillRect/>
            </a:stretch>
          </a:blipFill>
        </p:spPr>
      </p:sp>
      <p:sp>
        <p:nvSpPr>
          <p:cNvPr id="3" name="TextBox 3"/>
          <p:cNvSpPr txBox="1"/>
          <p:nvPr/>
        </p:nvSpPr>
        <p:spPr>
          <a:xfrm>
            <a:off x="378097" y="226483"/>
            <a:ext cx="16265896" cy="1235491"/>
          </a:xfrm>
          <a:prstGeom prst="rect">
            <a:avLst/>
          </a:prstGeom>
        </p:spPr>
        <p:txBody>
          <a:bodyPr lIns="0" tIns="0" rIns="0" bIns="0" rtlCol="0" anchor="t">
            <a:spAutoFit/>
          </a:bodyPr>
          <a:lstStyle/>
          <a:p>
            <a:pPr>
              <a:lnSpc>
                <a:spcPts val="10127"/>
              </a:lnSpc>
              <a:spcBef>
                <a:spcPct val="0"/>
              </a:spcBef>
            </a:pPr>
            <a:r>
              <a:rPr lang="en-US" sz="7233">
                <a:solidFill>
                  <a:srgbClr val="3E428B"/>
                </a:solidFill>
                <a:latin typeface="Canva Sans Bold"/>
              </a:rPr>
              <a:t>Key Points</a:t>
            </a:r>
          </a:p>
        </p:txBody>
      </p:sp>
      <p:sp>
        <p:nvSpPr>
          <p:cNvPr id="4" name="TextBox 4"/>
          <p:cNvSpPr txBox="1"/>
          <p:nvPr/>
        </p:nvSpPr>
        <p:spPr>
          <a:xfrm>
            <a:off x="969427" y="1629183"/>
            <a:ext cx="15320447" cy="7155229"/>
          </a:xfrm>
          <a:prstGeom prst="rect">
            <a:avLst/>
          </a:prstGeom>
        </p:spPr>
        <p:txBody>
          <a:bodyPr lIns="0" tIns="0" rIns="0" bIns="0" rtlCol="0" anchor="t">
            <a:spAutoFit/>
          </a:bodyPr>
          <a:lstStyle/>
          <a:p>
            <a:pPr marL="730568" lvl="1" indent="-365284">
              <a:lnSpc>
                <a:spcPts val="4737"/>
              </a:lnSpc>
              <a:buFont typeface="Arial"/>
              <a:buChar char="•"/>
            </a:pPr>
            <a:r>
              <a:rPr lang="en-US" sz="2400">
                <a:latin typeface="Helios Extended"/>
              </a:rPr>
              <a:t>Clinical trials are important to understand if new tools, including vaccines and diagnostics, are safe and effective in detecting, treating, and preventing STIs.</a:t>
            </a:r>
          </a:p>
          <a:p>
            <a:pPr marL="730568" lvl="1" indent="-365284">
              <a:lnSpc>
                <a:spcPts val="4737"/>
              </a:lnSpc>
              <a:buFont typeface="Arial"/>
              <a:buChar char="•"/>
            </a:pPr>
            <a:r>
              <a:rPr lang="en-US" sz="2400">
                <a:latin typeface="Helios Extended"/>
              </a:rPr>
              <a:t>The majority of STI clinical trials reported focused on HPV, similar to funding data that describes large investments in HPV. To learn more about STI funding refer to AVACs STI resource tracking report. </a:t>
            </a:r>
          </a:p>
          <a:p>
            <a:pPr marL="730568" lvl="1" indent="-365284">
              <a:lnSpc>
                <a:spcPts val="4737"/>
              </a:lnSpc>
              <a:buFont typeface="Arial"/>
              <a:buChar char="•"/>
            </a:pPr>
            <a:r>
              <a:rPr lang="en-US" sz="2400">
                <a:latin typeface="Helios Extended"/>
              </a:rPr>
              <a:t>There are several trails that include the study of multiple STIs, including HIV, highlighting the growing importance and need for multipurpose prevention technologies. </a:t>
            </a:r>
          </a:p>
          <a:p>
            <a:pPr marL="730568" lvl="1" indent="-365284">
              <a:lnSpc>
                <a:spcPts val="4737"/>
              </a:lnSpc>
              <a:buFont typeface="Arial"/>
              <a:buChar char="•"/>
            </a:pPr>
            <a:r>
              <a:rPr lang="en-US" sz="2400">
                <a:latin typeface="Helios Extended"/>
              </a:rPr>
              <a:t>Currently, there are more clinical trials focused on vaccines compared to diagnostics.</a:t>
            </a:r>
          </a:p>
          <a:p>
            <a:pPr marL="730568" lvl="1" indent="-365284">
              <a:lnSpc>
                <a:spcPts val="4737"/>
              </a:lnSpc>
              <a:buFont typeface="Arial"/>
              <a:buChar char="•"/>
            </a:pPr>
            <a:r>
              <a:rPr lang="en-US" sz="2400">
                <a:latin typeface="Helios Extended"/>
              </a:rPr>
              <a:t>It is important to note that many new diagnostics undergo vigorous evaluations before getting regulatory approval and these studies are not always considered or reported as a clinical trial.</a:t>
            </a:r>
          </a:p>
          <a:p>
            <a:pPr marL="730568" lvl="1" indent="-365284">
              <a:lnSpc>
                <a:spcPts val="4737"/>
              </a:lnSpc>
              <a:buFont typeface="Arial"/>
              <a:buChar char="•"/>
            </a:pPr>
            <a:endParaRPr lang="en-US" sz="2400">
              <a:latin typeface="Helios Extended"/>
            </a:endParaRPr>
          </a:p>
        </p:txBody>
      </p:sp>
    </p:spTree>
    <p:extLst>
      <p:ext uri="{BB962C8B-B14F-4D97-AF65-F5344CB8AC3E}">
        <p14:creationId xmlns:p14="http://schemas.microsoft.com/office/powerpoint/2010/main" val="4100388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603230"/>
            <a:ext cx="18288000" cy="1369719"/>
          </a:xfrm>
          <a:custGeom>
            <a:avLst/>
            <a:gdLst/>
            <a:ahLst/>
            <a:cxnLst/>
            <a:rect l="l" t="t" r="r" b="b"/>
            <a:pathLst>
              <a:path w="18808578" h="1369719">
                <a:moveTo>
                  <a:pt x="0" y="0"/>
                </a:moveTo>
                <a:lnTo>
                  <a:pt x="18808578" y="0"/>
                </a:lnTo>
                <a:lnTo>
                  <a:pt x="18808578" y="1369718"/>
                </a:lnTo>
                <a:lnTo>
                  <a:pt x="0" y="1369718"/>
                </a:lnTo>
                <a:lnTo>
                  <a:pt x="0" y="0"/>
                </a:lnTo>
                <a:close/>
              </a:path>
            </a:pathLst>
          </a:custGeom>
          <a:blipFill>
            <a:blip r:embed="rId3"/>
            <a:stretch>
              <a:fillRect/>
            </a:stretch>
          </a:blipFill>
        </p:spPr>
      </p:sp>
      <p:sp>
        <p:nvSpPr>
          <p:cNvPr id="3" name="Freeform 3"/>
          <p:cNvSpPr/>
          <p:nvPr/>
        </p:nvSpPr>
        <p:spPr>
          <a:xfrm>
            <a:off x="0" y="1553305"/>
            <a:ext cx="8404317" cy="6911796"/>
          </a:xfrm>
          <a:custGeom>
            <a:avLst/>
            <a:gdLst/>
            <a:ahLst/>
            <a:cxnLst/>
            <a:rect l="l" t="t" r="r" b="b"/>
            <a:pathLst>
              <a:path w="8404317" h="6911796">
                <a:moveTo>
                  <a:pt x="0" y="0"/>
                </a:moveTo>
                <a:lnTo>
                  <a:pt x="8404317" y="0"/>
                </a:lnTo>
                <a:lnTo>
                  <a:pt x="8404317" y="6911796"/>
                </a:lnTo>
                <a:lnTo>
                  <a:pt x="0" y="6911796"/>
                </a:lnTo>
                <a:lnTo>
                  <a:pt x="0" y="0"/>
                </a:lnTo>
                <a:close/>
              </a:path>
            </a:pathLst>
          </a:custGeom>
          <a:blipFill>
            <a:blip r:embed="rId4"/>
            <a:stretch>
              <a:fillRect/>
            </a:stretch>
          </a:blipFill>
        </p:spPr>
      </p:sp>
      <p:sp>
        <p:nvSpPr>
          <p:cNvPr id="5" name="TextBox 5"/>
          <p:cNvSpPr txBox="1"/>
          <p:nvPr/>
        </p:nvSpPr>
        <p:spPr>
          <a:xfrm>
            <a:off x="378097" y="226483"/>
            <a:ext cx="16265896" cy="1235491"/>
          </a:xfrm>
          <a:prstGeom prst="rect">
            <a:avLst/>
          </a:prstGeom>
        </p:spPr>
        <p:txBody>
          <a:bodyPr lIns="0" tIns="0" rIns="0" bIns="0" rtlCol="0" anchor="t">
            <a:spAutoFit/>
          </a:bodyPr>
          <a:lstStyle/>
          <a:p>
            <a:pPr>
              <a:lnSpc>
                <a:spcPts val="10127"/>
              </a:lnSpc>
              <a:spcBef>
                <a:spcPct val="0"/>
              </a:spcBef>
            </a:pPr>
            <a:r>
              <a:rPr lang="en-US" sz="7233">
                <a:solidFill>
                  <a:srgbClr val="3E428B"/>
                </a:solidFill>
                <a:latin typeface="Canva Sans Bold"/>
              </a:rPr>
              <a:t>Trials by Pathogen</a:t>
            </a:r>
          </a:p>
        </p:txBody>
      </p:sp>
      <p:sp>
        <p:nvSpPr>
          <p:cNvPr id="6" name="TextBox 5">
            <a:extLst>
              <a:ext uri="{FF2B5EF4-FFF2-40B4-BE49-F238E27FC236}">
                <a16:creationId xmlns:a16="http://schemas.microsoft.com/office/drawing/2014/main" id="{0C3D2DCC-4869-4FD4-AB04-51E069854A72}"/>
              </a:ext>
            </a:extLst>
          </p:cNvPr>
          <p:cNvSpPr txBox="1"/>
          <p:nvPr/>
        </p:nvSpPr>
        <p:spPr>
          <a:xfrm>
            <a:off x="0" y="2095500"/>
            <a:ext cx="1600200" cy="400110"/>
          </a:xfrm>
          <a:prstGeom prst="rect">
            <a:avLst/>
          </a:prstGeom>
          <a:noFill/>
        </p:spPr>
        <p:txBody>
          <a:bodyPr wrap="square" rtlCol="0">
            <a:spAutoFit/>
          </a:bodyPr>
          <a:lstStyle/>
          <a:p>
            <a:r>
              <a:rPr lang="en-US" sz="2000">
                <a:solidFill>
                  <a:schemeClr val="bg1"/>
                </a:solidFill>
                <a:highlight>
                  <a:srgbClr val="000080"/>
                </a:highlight>
                <a:latin typeface="Canva Sans Bold" panose="020B0604020202020204" charset="0"/>
              </a:rPr>
              <a:t> n = 188 </a:t>
            </a:r>
          </a:p>
        </p:txBody>
      </p:sp>
      <p:pic>
        <p:nvPicPr>
          <p:cNvPr id="8" name="Picture 7">
            <a:extLst>
              <a:ext uri="{FF2B5EF4-FFF2-40B4-BE49-F238E27FC236}">
                <a16:creationId xmlns:a16="http://schemas.microsoft.com/office/drawing/2014/main" id="{A91055C0-9A3E-4008-A96C-364780DE06EE}"/>
              </a:ext>
            </a:extLst>
          </p:cNvPr>
          <p:cNvPicPr>
            <a:picLocks noChangeAspect="1"/>
          </p:cNvPicPr>
          <p:nvPr/>
        </p:nvPicPr>
        <p:blipFill rotWithShape="1">
          <a:blip r:embed="rId5">
            <a:extLst>
              <a:ext uri="{28A0092B-C50C-407E-A947-70E740481C1C}">
                <a14:useLocalDpi xmlns:a14="http://schemas.microsoft.com/office/drawing/2010/main" val="0"/>
              </a:ext>
            </a:extLst>
          </a:blip>
          <a:srcRect l="2213" t="223" r="2175" b="-768"/>
          <a:stretch/>
        </p:blipFill>
        <p:spPr>
          <a:xfrm>
            <a:off x="8140823" y="1523238"/>
            <a:ext cx="10147177" cy="701872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3441"/>
            <a:ext cx="18288000" cy="1369719"/>
          </a:xfrm>
          <a:custGeom>
            <a:avLst/>
            <a:gdLst/>
            <a:ahLst/>
            <a:cxnLst/>
            <a:rect l="l" t="t" r="r" b="b"/>
            <a:pathLst>
              <a:path w="18808578" h="1369719">
                <a:moveTo>
                  <a:pt x="0" y="0"/>
                </a:moveTo>
                <a:lnTo>
                  <a:pt x="18808578" y="0"/>
                </a:lnTo>
                <a:lnTo>
                  <a:pt x="18808578" y="1369718"/>
                </a:lnTo>
                <a:lnTo>
                  <a:pt x="0" y="1369718"/>
                </a:lnTo>
                <a:lnTo>
                  <a:pt x="0" y="0"/>
                </a:lnTo>
                <a:close/>
              </a:path>
            </a:pathLst>
          </a:custGeom>
          <a:blipFill>
            <a:blip r:embed="rId3"/>
            <a:stretch>
              <a:fillRect/>
            </a:stretch>
          </a:blipFill>
        </p:spPr>
      </p:sp>
      <p:sp>
        <p:nvSpPr>
          <p:cNvPr id="3" name="Freeform 3"/>
          <p:cNvSpPr/>
          <p:nvPr/>
        </p:nvSpPr>
        <p:spPr>
          <a:xfrm>
            <a:off x="4419600" y="1945191"/>
            <a:ext cx="9244421" cy="6145032"/>
          </a:xfrm>
          <a:custGeom>
            <a:avLst/>
            <a:gdLst/>
            <a:ahLst/>
            <a:cxnLst/>
            <a:rect l="l" t="t" r="r" b="b"/>
            <a:pathLst>
              <a:path w="9244421" h="6145032">
                <a:moveTo>
                  <a:pt x="0" y="0"/>
                </a:moveTo>
                <a:lnTo>
                  <a:pt x="9244421" y="0"/>
                </a:lnTo>
                <a:lnTo>
                  <a:pt x="9244421" y="6145032"/>
                </a:lnTo>
                <a:lnTo>
                  <a:pt x="0" y="6145032"/>
                </a:lnTo>
                <a:lnTo>
                  <a:pt x="0" y="0"/>
                </a:lnTo>
                <a:close/>
              </a:path>
            </a:pathLst>
          </a:custGeom>
          <a:blipFill>
            <a:blip r:embed="rId4"/>
            <a:stretch>
              <a:fillRect/>
            </a:stretch>
          </a:blipFill>
        </p:spPr>
      </p:sp>
      <p:sp>
        <p:nvSpPr>
          <p:cNvPr id="5" name="TextBox 5"/>
          <p:cNvSpPr txBox="1"/>
          <p:nvPr/>
        </p:nvSpPr>
        <p:spPr>
          <a:xfrm>
            <a:off x="378097" y="226483"/>
            <a:ext cx="16265896" cy="1235491"/>
          </a:xfrm>
          <a:prstGeom prst="rect">
            <a:avLst/>
          </a:prstGeom>
        </p:spPr>
        <p:txBody>
          <a:bodyPr lIns="0" tIns="0" rIns="0" bIns="0" rtlCol="0" anchor="t">
            <a:spAutoFit/>
          </a:bodyPr>
          <a:lstStyle/>
          <a:p>
            <a:pPr>
              <a:lnSpc>
                <a:spcPts val="10127"/>
              </a:lnSpc>
              <a:spcBef>
                <a:spcPct val="0"/>
              </a:spcBef>
            </a:pPr>
            <a:r>
              <a:rPr lang="en-US" sz="7233">
                <a:solidFill>
                  <a:srgbClr val="3E428B"/>
                </a:solidFill>
                <a:latin typeface="Canva Sans Bold"/>
              </a:rPr>
              <a:t>Trials by Study Purpose</a:t>
            </a:r>
          </a:p>
        </p:txBody>
      </p:sp>
      <p:sp>
        <p:nvSpPr>
          <p:cNvPr id="7" name="TextBox 6">
            <a:extLst>
              <a:ext uri="{FF2B5EF4-FFF2-40B4-BE49-F238E27FC236}">
                <a16:creationId xmlns:a16="http://schemas.microsoft.com/office/drawing/2014/main" id="{82C06EA8-168F-44EB-9D37-76C3641D947E}"/>
              </a:ext>
            </a:extLst>
          </p:cNvPr>
          <p:cNvSpPr txBox="1"/>
          <p:nvPr/>
        </p:nvSpPr>
        <p:spPr>
          <a:xfrm>
            <a:off x="4343400" y="2476500"/>
            <a:ext cx="1600200" cy="400110"/>
          </a:xfrm>
          <a:prstGeom prst="rect">
            <a:avLst/>
          </a:prstGeom>
          <a:noFill/>
        </p:spPr>
        <p:txBody>
          <a:bodyPr wrap="square" rtlCol="0">
            <a:spAutoFit/>
          </a:bodyPr>
          <a:lstStyle/>
          <a:p>
            <a:r>
              <a:rPr lang="en-US" sz="2000">
                <a:solidFill>
                  <a:schemeClr val="bg1"/>
                </a:solidFill>
                <a:highlight>
                  <a:srgbClr val="000080"/>
                </a:highlight>
                <a:latin typeface="Canva Sans Bold" panose="020B0604020202020204" charset="0"/>
              </a:rPr>
              <a:t> n = 188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4A30DF-9157-46D0-90C4-99E3D71B3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150" y="1461974"/>
            <a:ext cx="8052708" cy="6624001"/>
          </a:xfrm>
          <a:prstGeom prst="rect">
            <a:avLst/>
          </a:prstGeom>
        </p:spPr>
      </p:pic>
      <p:sp>
        <p:nvSpPr>
          <p:cNvPr id="2" name="Freeform 2"/>
          <p:cNvSpPr/>
          <p:nvPr/>
        </p:nvSpPr>
        <p:spPr>
          <a:xfrm>
            <a:off x="0" y="8573441"/>
            <a:ext cx="18288000" cy="1369719"/>
          </a:xfrm>
          <a:custGeom>
            <a:avLst/>
            <a:gdLst/>
            <a:ahLst/>
            <a:cxnLst/>
            <a:rect l="l" t="t" r="r" b="b"/>
            <a:pathLst>
              <a:path w="18808578" h="1369719">
                <a:moveTo>
                  <a:pt x="0" y="0"/>
                </a:moveTo>
                <a:lnTo>
                  <a:pt x="18808578" y="0"/>
                </a:lnTo>
                <a:lnTo>
                  <a:pt x="18808578" y="1369718"/>
                </a:lnTo>
                <a:lnTo>
                  <a:pt x="0" y="1369718"/>
                </a:lnTo>
                <a:lnTo>
                  <a:pt x="0" y="0"/>
                </a:lnTo>
                <a:close/>
              </a:path>
            </a:pathLst>
          </a:custGeom>
          <a:blipFill>
            <a:blip r:embed="rId4"/>
            <a:stretch>
              <a:fillRect/>
            </a:stretch>
          </a:blipFill>
        </p:spPr>
      </p:sp>
      <p:sp>
        <p:nvSpPr>
          <p:cNvPr id="5" name="TextBox 5"/>
          <p:cNvSpPr txBox="1"/>
          <p:nvPr/>
        </p:nvSpPr>
        <p:spPr>
          <a:xfrm>
            <a:off x="378097" y="226483"/>
            <a:ext cx="16265896" cy="1235491"/>
          </a:xfrm>
          <a:prstGeom prst="rect">
            <a:avLst/>
          </a:prstGeom>
        </p:spPr>
        <p:txBody>
          <a:bodyPr lIns="0" tIns="0" rIns="0" bIns="0" rtlCol="0" anchor="t">
            <a:spAutoFit/>
          </a:bodyPr>
          <a:lstStyle/>
          <a:p>
            <a:pPr>
              <a:lnSpc>
                <a:spcPts val="10127"/>
              </a:lnSpc>
              <a:spcBef>
                <a:spcPct val="0"/>
              </a:spcBef>
            </a:pPr>
            <a:r>
              <a:rPr lang="en-US" sz="7233">
                <a:solidFill>
                  <a:srgbClr val="3E428B"/>
                </a:solidFill>
                <a:latin typeface="Canva Sans Bold"/>
              </a:rPr>
              <a:t>Trials by Phase</a:t>
            </a:r>
          </a:p>
        </p:txBody>
      </p:sp>
      <p:sp>
        <p:nvSpPr>
          <p:cNvPr id="6" name="TextBox 5">
            <a:extLst>
              <a:ext uri="{FF2B5EF4-FFF2-40B4-BE49-F238E27FC236}">
                <a16:creationId xmlns:a16="http://schemas.microsoft.com/office/drawing/2014/main" id="{D9FB54C5-CF2D-4C93-ADCB-BF7B289DF4FE}"/>
              </a:ext>
            </a:extLst>
          </p:cNvPr>
          <p:cNvSpPr txBox="1"/>
          <p:nvPr/>
        </p:nvSpPr>
        <p:spPr>
          <a:xfrm>
            <a:off x="12096749" y="7023946"/>
            <a:ext cx="1600200" cy="400110"/>
          </a:xfrm>
          <a:prstGeom prst="rect">
            <a:avLst/>
          </a:prstGeom>
          <a:noFill/>
        </p:spPr>
        <p:txBody>
          <a:bodyPr wrap="square" rtlCol="0">
            <a:spAutoFit/>
          </a:bodyPr>
          <a:lstStyle/>
          <a:p>
            <a:r>
              <a:rPr lang="en-US" sz="2000">
                <a:solidFill>
                  <a:schemeClr val="bg1"/>
                </a:solidFill>
                <a:highlight>
                  <a:srgbClr val="000080"/>
                </a:highlight>
                <a:latin typeface="Canva Sans Bold" panose="020B0604020202020204" charset="0"/>
              </a:rPr>
              <a:t> n = 188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3441"/>
            <a:ext cx="18288000" cy="1369719"/>
          </a:xfrm>
          <a:custGeom>
            <a:avLst/>
            <a:gdLst/>
            <a:ahLst/>
            <a:cxnLst/>
            <a:rect l="l" t="t" r="r" b="b"/>
            <a:pathLst>
              <a:path w="18808578" h="1369719">
                <a:moveTo>
                  <a:pt x="0" y="0"/>
                </a:moveTo>
                <a:lnTo>
                  <a:pt x="18808578" y="0"/>
                </a:lnTo>
                <a:lnTo>
                  <a:pt x="18808578" y="1369718"/>
                </a:lnTo>
                <a:lnTo>
                  <a:pt x="0" y="1369718"/>
                </a:lnTo>
                <a:lnTo>
                  <a:pt x="0" y="0"/>
                </a:lnTo>
                <a:close/>
              </a:path>
            </a:pathLst>
          </a:custGeom>
          <a:blipFill>
            <a:blip r:embed="rId3"/>
            <a:stretch>
              <a:fillRect/>
            </a:stretch>
          </a:blipFill>
        </p:spPr>
      </p:sp>
      <p:sp>
        <p:nvSpPr>
          <p:cNvPr id="3" name="Freeform 3"/>
          <p:cNvSpPr/>
          <p:nvPr/>
        </p:nvSpPr>
        <p:spPr>
          <a:xfrm>
            <a:off x="3048000" y="1574567"/>
            <a:ext cx="11450003" cy="6880838"/>
          </a:xfrm>
          <a:custGeom>
            <a:avLst/>
            <a:gdLst/>
            <a:ahLst/>
            <a:cxnLst/>
            <a:rect l="l" t="t" r="r" b="b"/>
            <a:pathLst>
              <a:path w="11450003" h="6880838">
                <a:moveTo>
                  <a:pt x="0" y="0"/>
                </a:moveTo>
                <a:lnTo>
                  <a:pt x="11450003" y="0"/>
                </a:lnTo>
                <a:lnTo>
                  <a:pt x="11450003" y="6880838"/>
                </a:lnTo>
                <a:lnTo>
                  <a:pt x="0" y="6880838"/>
                </a:lnTo>
                <a:lnTo>
                  <a:pt x="0" y="0"/>
                </a:lnTo>
                <a:close/>
              </a:path>
            </a:pathLst>
          </a:custGeom>
          <a:blipFill>
            <a:blip r:embed="rId4"/>
            <a:stretch>
              <a:fillRect/>
            </a:stretch>
          </a:blipFill>
        </p:spPr>
      </p:sp>
      <p:sp>
        <p:nvSpPr>
          <p:cNvPr id="6" name="TextBox 6"/>
          <p:cNvSpPr txBox="1"/>
          <p:nvPr/>
        </p:nvSpPr>
        <p:spPr>
          <a:xfrm>
            <a:off x="378097" y="226483"/>
            <a:ext cx="16265896" cy="1235491"/>
          </a:xfrm>
          <a:prstGeom prst="rect">
            <a:avLst/>
          </a:prstGeom>
        </p:spPr>
        <p:txBody>
          <a:bodyPr lIns="0" tIns="0" rIns="0" bIns="0" rtlCol="0" anchor="t">
            <a:spAutoFit/>
          </a:bodyPr>
          <a:lstStyle/>
          <a:p>
            <a:pPr>
              <a:lnSpc>
                <a:spcPts val="10127"/>
              </a:lnSpc>
              <a:spcBef>
                <a:spcPct val="0"/>
              </a:spcBef>
            </a:pPr>
            <a:r>
              <a:rPr lang="en-US" sz="7233">
                <a:solidFill>
                  <a:srgbClr val="3E428B"/>
                </a:solidFill>
                <a:latin typeface="Canva Sans Bold"/>
              </a:rPr>
              <a:t>Trials by Country</a:t>
            </a:r>
          </a:p>
        </p:txBody>
      </p:sp>
    </p:spTree>
    <p:extLst>
      <p:ext uri="{BB962C8B-B14F-4D97-AF65-F5344CB8AC3E}">
        <p14:creationId xmlns:p14="http://schemas.microsoft.com/office/powerpoint/2010/main" val="180478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3441"/>
            <a:ext cx="18288000" cy="1369719"/>
          </a:xfrm>
          <a:custGeom>
            <a:avLst/>
            <a:gdLst/>
            <a:ahLst/>
            <a:cxnLst/>
            <a:rect l="l" t="t" r="r" b="b"/>
            <a:pathLst>
              <a:path w="18808578" h="1369719">
                <a:moveTo>
                  <a:pt x="0" y="0"/>
                </a:moveTo>
                <a:lnTo>
                  <a:pt x="18808578" y="0"/>
                </a:lnTo>
                <a:lnTo>
                  <a:pt x="18808578" y="1369718"/>
                </a:lnTo>
                <a:lnTo>
                  <a:pt x="0" y="1369718"/>
                </a:lnTo>
                <a:lnTo>
                  <a:pt x="0" y="0"/>
                </a:lnTo>
                <a:close/>
              </a:path>
            </a:pathLst>
          </a:custGeom>
          <a:blipFill>
            <a:blip r:embed="rId3"/>
            <a:stretch>
              <a:fillRect/>
            </a:stretch>
          </a:blipFill>
        </p:spPr>
      </p:sp>
      <p:sp>
        <p:nvSpPr>
          <p:cNvPr id="6" name="TextBox 6"/>
          <p:cNvSpPr txBox="1"/>
          <p:nvPr/>
        </p:nvSpPr>
        <p:spPr>
          <a:xfrm>
            <a:off x="378097" y="226483"/>
            <a:ext cx="16265896" cy="1235491"/>
          </a:xfrm>
          <a:prstGeom prst="rect">
            <a:avLst/>
          </a:prstGeom>
        </p:spPr>
        <p:txBody>
          <a:bodyPr lIns="0" tIns="0" rIns="0" bIns="0" rtlCol="0" anchor="t">
            <a:spAutoFit/>
          </a:bodyPr>
          <a:lstStyle/>
          <a:p>
            <a:pPr>
              <a:lnSpc>
                <a:spcPts val="10127"/>
              </a:lnSpc>
              <a:spcBef>
                <a:spcPct val="0"/>
              </a:spcBef>
            </a:pPr>
            <a:r>
              <a:rPr lang="en-US" sz="7233">
                <a:solidFill>
                  <a:srgbClr val="3E428B"/>
                </a:solidFill>
                <a:latin typeface="Canva Sans Bold"/>
              </a:rPr>
              <a:t>Trials by Key Population</a:t>
            </a:r>
          </a:p>
        </p:txBody>
      </p:sp>
      <p:pic>
        <p:nvPicPr>
          <p:cNvPr id="4" name="Picture 3">
            <a:extLst>
              <a:ext uri="{FF2B5EF4-FFF2-40B4-BE49-F238E27FC236}">
                <a16:creationId xmlns:a16="http://schemas.microsoft.com/office/drawing/2014/main" id="{3F27F4D7-DC25-439F-816E-7ACF7DEC7A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8286" y="1461974"/>
            <a:ext cx="8565518" cy="6953377"/>
          </a:xfrm>
          <a:prstGeom prst="rect">
            <a:avLst/>
          </a:prstGeom>
        </p:spPr>
      </p:pic>
    </p:spTree>
    <p:extLst>
      <p:ext uri="{BB962C8B-B14F-4D97-AF65-F5344CB8AC3E}">
        <p14:creationId xmlns:p14="http://schemas.microsoft.com/office/powerpoint/2010/main" val="210106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573441"/>
            <a:ext cx="18288000" cy="1369719"/>
          </a:xfrm>
          <a:custGeom>
            <a:avLst/>
            <a:gdLst/>
            <a:ahLst/>
            <a:cxnLst/>
            <a:rect l="l" t="t" r="r" b="b"/>
            <a:pathLst>
              <a:path w="18808578" h="1369719">
                <a:moveTo>
                  <a:pt x="0" y="0"/>
                </a:moveTo>
                <a:lnTo>
                  <a:pt x="18808578" y="0"/>
                </a:lnTo>
                <a:lnTo>
                  <a:pt x="18808578" y="1369718"/>
                </a:lnTo>
                <a:lnTo>
                  <a:pt x="0" y="1369718"/>
                </a:lnTo>
                <a:lnTo>
                  <a:pt x="0" y="0"/>
                </a:lnTo>
                <a:close/>
              </a:path>
            </a:pathLst>
          </a:custGeom>
          <a:blipFill>
            <a:blip r:embed="rId3"/>
            <a:stretch>
              <a:fillRect/>
            </a:stretch>
          </a:blipFill>
        </p:spPr>
      </p:sp>
      <p:sp>
        <p:nvSpPr>
          <p:cNvPr id="3" name="Freeform 3"/>
          <p:cNvSpPr/>
          <p:nvPr/>
        </p:nvSpPr>
        <p:spPr>
          <a:xfrm>
            <a:off x="1730286" y="1950835"/>
            <a:ext cx="6470762" cy="6133744"/>
          </a:xfrm>
          <a:custGeom>
            <a:avLst/>
            <a:gdLst/>
            <a:ahLst/>
            <a:cxnLst/>
            <a:rect l="l" t="t" r="r" b="b"/>
            <a:pathLst>
              <a:path w="6470762" h="6133744">
                <a:moveTo>
                  <a:pt x="0" y="0"/>
                </a:moveTo>
                <a:lnTo>
                  <a:pt x="6470762" y="0"/>
                </a:lnTo>
                <a:lnTo>
                  <a:pt x="6470762" y="6133744"/>
                </a:lnTo>
                <a:lnTo>
                  <a:pt x="0" y="6133744"/>
                </a:lnTo>
                <a:lnTo>
                  <a:pt x="0" y="0"/>
                </a:lnTo>
                <a:close/>
              </a:path>
            </a:pathLst>
          </a:custGeom>
          <a:blipFill>
            <a:blip r:embed="rId4"/>
            <a:stretch>
              <a:fillRect/>
            </a:stretch>
          </a:blipFill>
        </p:spPr>
      </p:sp>
      <p:sp>
        <p:nvSpPr>
          <p:cNvPr id="4" name="Freeform 4"/>
          <p:cNvSpPr/>
          <p:nvPr/>
        </p:nvSpPr>
        <p:spPr>
          <a:xfrm>
            <a:off x="10273037" y="1950835"/>
            <a:ext cx="6986263" cy="6045256"/>
          </a:xfrm>
          <a:custGeom>
            <a:avLst/>
            <a:gdLst/>
            <a:ahLst/>
            <a:cxnLst/>
            <a:rect l="l" t="t" r="r" b="b"/>
            <a:pathLst>
              <a:path w="6986263" h="6045256">
                <a:moveTo>
                  <a:pt x="0" y="0"/>
                </a:moveTo>
                <a:lnTo>
                  <a:pt x="6986263" y="0"/>
                </a:lnTo>
                <a:lnTo>
                  <a:pt x="6986263" y="6045257"/>
                </a:lnTo>
                <a:lnTo>
                  <a:pt x="0" y="6045257"/>
                </a:lnTo>
                <a:lnTo>
                  <a:pt x="0" y="0"/>
                </a:lnTo>
                <a:close/>
              </a:path>
            </a:pathLst>
          </a:custGeom>
          <a:blipFill>
            <a:blip r:embed="rId5"/>
            <a:stretch>
              <a:fillRect/>
            </a:stretch>
          </a:blipFill>
        </p:spPr>
      </p:sp>
      <p:sp>
        <p:nvSpPr>
          <p:cNvPr id="5" name="TextBox 5"/>
          <p:cNvSpPr txBox="1"/>
          <p:nvPr/>
        </p:nvSpPr>
        <p:spPr>
          <a:xfrm>
            <a:off x="378097" y="226483"/>
            <a:ext cx="16265896" cy="1235491"/>
          </a:xfrm>
          <a:prstGeom prst="rect">
            <a:avLst/>
          </a:prstGeom>
        </p:spPr>
        <p:txBody>
          <a:bodyPr lIns="0" tIns="0" rIns="0" bIns="0" rtlCol="0" anchor="t">
            <a:spAutoFit/>
          </a:bodyPr>
          <a:lstStyle/>
          <a:p>
            <a:pPr>
              <a:lnSpc>
                <a:spcPts val="10127"/>
              </a:lnSpc>
              <a:spcBef>
                <a:spcPct val="0"/>
              </a:spcBef>
            </a:pPr>
            <a:r>
              <a:rPr lang="en-US" sz="7233">
                <a:solidFill>
                  <a:srgbClr val="3E428B"/>
                </a:solidFill>
                <a:latin typeface="Canva Sans Bold"/>
              </a:rPr>
              <a:t>Trials by Start and End Date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07ba97f-e7bd-4c47-bc8f-164d55c166d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6E35A8B0CCE64AAF451C9E8A109BB3" ma:contentTypeVersion="13" ma:contentTypeDescription="Create a new document." ma:contentTypeScope="" ma:versionID="d820a773120bc2efe3261f1491cfa5b5">
  <xsd:schema xmlns:xsd="http://www.w3.org/2001/XMLSchema" xmlns:xs="http://www.w3.org/2001/XMLSchema" xmlns:p="http://schemas.microsoft.com/office/2006/metadata/properties" xmlns:ns3="607ba97f-e7bd-4c47-bc8f-164d55c166d0" xmlns:ns4="779a46b3-fe66-4940-b571-d6e3c27d15e4" targetNamespace="http://schemas.microsoft.com/office/2006/metadata/properties" ma:root="true" ma:fieldsID="31b5d151ea2e1579703f3ff2ce2f42d7" ns3:_="" ns4:_="">
    <xsd:import namespace="607ba97f-e7bd-4c47-bc8f-164d55c166d0"/>
    <xsd:import namespace="779a46b3-fe66-4940-b571-d6e3c27d15e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7ba97f-e7bd-4c47-bc8f-164d55c16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9a46b3-fe66-4940-b571-d6e3c27d15e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1A8221-C891-4044-ABF0-6BC9C433F211}">
  <ds:schemaRefs>
    <ds:schemaRef ds:uri="779a46b3-fe66-4940-b571-d6e3c27d15e4"/>
    <ds:schemaRef ds:uri="http://purl.org/dc/elements/1.1/"/>
    <ds:schemaRef ds:uri="http://schemas.microsoft.com/office/2006/documentManagement/types"/>
    <ds:schemaRef ds:uri="http://purl.org/dc/dcmitype/"/>
    <ds:schemaRef ds:uri="http://schemas.openxmlformats.org/package/2006/metadata/core-properties"/>
    <ds:schemaRef ds:uri="http://purl.org/dc/terms/"/>
    <ds:schemaRef ds:uri="http://schemas.microsoft.com/office/2006/metadata/properties"/>
    <ds:schemaRef ds:uri="http://www.w3.org/XML/1998/namespace"/>
    <ds:schemaRef ds:uri="http://schemas.microsoft.com/office/infopath/2007/PartnerControls"/>
    <ds:schemaRef ds:uri="607ba97f-e7bd-4c47-bc8f-164d55c166d0"/>
  </ds:schemaRefs>
</ds:datastoreItem>
</file>

<file path=customXml/itemProps2.xml><?xml version="1.0" encoding="utf-8"?>
<ds:datastoreItem xmlns:ds="http://schemas.openxmlformats.org/officeDocument/2006/customXml" ds:itemID="{6907C867-032D-4264-BD4F-D606AF710681}">
  <ds:schemaRefs>
    <ds:schemaRef ds:uri="http://schemas.microsoft.com/sharepoint/v3/contenttype/forms"/>
  </ds:schemaRefs>
</ds:datastoreItem>
</file>

<file path=customXml/itemProps3.xml><?xml version="1.0" encoding="utf-8"?>
<ds:datastoreItem xmlns:ds="http://schemas.openxmlformats.org/officeDocument/2006/customXml" ds:itemID="{3DBB7EB3-42D7-401F-8218-5D6153DAF8EE}">
  <ds:schemaRefs>
    <ds:schemaRef ds:uri="607ba97f-e7bd-4c47-bc8f-164d55c166d0"/>
    <ds:schemaRef ds:uri="779a46b3-fe66-4940-b571-d6e3c27d15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1260</Words>
  <Application>Microsoft Macintosh PowerPoint</Application>
  <PresentationFormat>Custom</PresentationFormat>
  <Paragraphs>84</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Canva Sans Bold</vt:lpstr>
      <vt:lpstr>Calibri</vt:lpstr>
      <vt:lpstr>Helios Extended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 Clinical Trials Graphics</dc:title>
  <dc:creator>Shiva Mozaffarian</dc:creator>
  <cp:lastModifiedBy>Alison Footman</cp:lastModifiedBy>
  <cp:revision>1</cp:revision>
  <dcterms:created xsi:type="dcterms:W3CDTF">2006-08-16T00:00:00Z</dcterms:created>
  <dcterms:modified xsi:type="dcterms:W3CDTF">2023-10-01T22:08:29Z</dcterms:modified>
  <dc:identifier>DAFu5u-fQIs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0x010100AB6E35A8B0CCE64AAF451C9E8A109BB3</vt:lpwstr>
  </property>
</Properties>
</file>